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22" autoAdjust="0"/>
  </p:normalViewPr>
  <p:slideViewPr>
    <p:cSldViewPr>
      <p:cViewPr>
        <p:scale>
          <a:sx n="100" d="100"/>
          <a:sy n="100" d="100"/>
        </p:scale>
        <p:origin x="-1860" y="-2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E63BF5-A540-4D18-98EA-12CC0A8A240A}" type="datetimeFigureOut">
              <a:rPr lang="en-IN" smtClean="0"/>
              <a:t>30-01-2020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6B813C-141C-4B88-B439-CCFA9FE03B18}" type="slidenum">
              <a:rPr lang="en-IN" smtClean="0"/>
              <a:t>‹#›</a:t>
            </a:fld>
            <a:endParaRPr lang="en-IN"/>
          </a:p>
        </p:txBody>
      </p:sp>
    </p:spTree>
    <p:extLst>
      <p:ext uri="{BB962C8B-B14F-4D97-AF65-F5344CB8AC3E}">
        <p14:creationId xmlns:p14="http://schemas.microsoft.com/office/powerpoint/2010/main" val="3905421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Page No 1</a:t>
            </a:r>
          </a:p>
        </p:txBody>
      </p:sp>
      <p:sp>
        <p:nvSpPr>
          <p:cNvPr id="4" name="Slide Number Placeholder 3"/>
          <p:cNvSpPr>
            <a:spLocks noGrp="1"/>
          </p:cNvSpPr>
          <p:nvPr>
            <p:ph type="sldNum" sz="quarter" idx="10"/>
          </p:nvPr>
        </p:nvSpPr>
        <p:spPr/>
        <p:txBody>
          <a:bodyPr/>
          <a:lstStyle/>
          <a:p>
            <a:fld id="{B16B813C-141C-4B88-B439-CCFA9FE03B18}" type="slidenum">
              <a:rPr lang="en-IN" smtClean="0"/>
              <a:t>1</a:t>
            </a:fld>
            <a:endParaRPr lang="en-IN"/>
          </a:p>
        </p:txBody>
      </p:sp>
    </p:spTree>
    <p:extLst>
      <p:ext uri="{BB962C8B-B14F-4D97-AF65-F5344CB8AC3E}">
        <p14:creationId xmlns:p14="http://schemas.microsoft.com/office/powerpoint/2010/main" val="3621283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B16B813C-141C-4B88-B439-CCFA9FE03B18}" type="slidenum">
              <a:rPr lang="en-IN" smtClean="0"/>
              <a:t>2</a:t>
            </a:fld>
            <a:endParaRPr lang="en-IN"/>
          </a:p>
        </p:txBody>
      </p:sp>
    </p:spTree>
    <p:extLst>
      <p:ext uri="{BB962C8B-B14F-4D97-AF65-F5344CB8AC3E}">
        <p14:creationId xmlns:p14="http://schemas.microsoft.com/office/powerpoint/2010/main" val="3943403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B375BDEB-7F3C-4638-A5B0-76B5F16B555C}" type="datetimeFigureOut">
              <a:rPr lang="en-IN" smtClean="0"/>
              <a:t>30-01-2020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C9E42E-A037-4C2C-BC0D-3D6A603922AC}" type="slidenum">
              <a:rPr lang="en-IN" smtClean="0"/>
              <a:t>‹#›</a:t>
            </a:fld>
            <a:endParaRPr lang="en-IN"/>
          </a:p>
        </p:txBody>
      </p:sp>
    </p:spTree>
    <p:extLst>
      <p:ext uri="{BB962C8B-B14F-4D97-AF65-F5344CB8AC3E}">
        <p14:creationId xmlns:p14="http://schemas.microsoft.com/office/powerpoint/2010/main" val="4215919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375BDEB-7F3C-4638-A5B0-76B5F16B555C}" type="datetimeFigureOut">
              <a:rPr lang="en-IN" smtClean="0"/>
              <a:t>30-01-2020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C9E42E-A037-4C2C-BC0D-3D6A603922AC}" type="slidenum">
              <a:rPr lang="en-IN" smtClean="0"/>
              <a:t>‹#›</a:t>
            </a:fld>
            <a:endParaRPr lang="en-IN"/>
          </a:p>
        </p:txBody>
      </p:sp>
    </p:spTree>
    <p:extLst>
      <p:ext uri="{BB962C8B-B14F-4D97-AF65-F5344CB8AC3E}">
        <p14:creationId xmlns:p14="http://schemas.microsoft.com/office/powerpoint/2010/main" val="687982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375BDEB-7F3C-4638-A5B0-76B5F16B555C}" type="datetimeFigureOut">
              <a:rPr lang="en-IN" smtClean="0"/>
              <a:t>30-01-2020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C9E42E-A037-4C2C-BC0D-3D6A603922AC}" type="slidenum">
              <a:rPr lang="en-IN" smtClean="0"/>
              <a:t>‹#›</a:t>
            </a:fld>
            <a:endParaRPr lang="en-IN"/>
          </a:p>
        </p:txBody>
      </p:sp>
    </p:spTree>
    <p:extLst>
      <p:ext uri="{BB962C8B-B14F-4D97-AF65-F5344CB8AC3E}">
        <p14:creationId xmlns:p14="http://schemas.microsoft.com/office/powerpoint/2010/main" val="21925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375BDEB-7F3C-4638-A5B0-76B5F16B555C}" type="datetimeFigureOut">
              <a:rPr lang="en-IN" smtClean="0"/>
              <a:t>30-01-2020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C9E42E-A037-4C2C-BC0D-3D6A603922AC}" type="slidenum">
              <a:rPr lang="en-IN" smtClean="0"/>
              <a:t>‹#›</a:t>
            </a:fld>
            <a:endParaRPr lang="en-IN"/>
          </a:p>
        </p:txBody>
      </p:sp>
    </p:spTree>
    <p:extLst>
      <p:ext uri="{BB962C8B-B14F-4D97-AF65-F5344CB8AC3E}">
        <p14:creationId xmlns:p14="http://schemas.microsoft.com/office/powerpoint/2010/main" val="337458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75BDEB-7F3C-4638-A5B0-76B5F16B555C}" type="datetimeFigureOut">
              <a:rPr lang="en-IN" smtClean="0"/>
              <a:t>30-01-2020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C9E42E-A037-4C2C-BC0D-3D6A603922AC}" type="slidenum">
              <a:rPr lang="en-IN" smtClean="0"/>
              <a:t>‹#›</a:t>
            </a:fld>
            <a:endParaRPr lang="en-IN"/>
          </a:p>
        </p:txBody>
      </p:sp>
    </p:spTree>
    <p:extLst>
      <p:ext uri="{BB962C8B-B14F-4D97-AF65-F5344CB8AC3E}">
        <p14:creationId xmlns:p14="http://schemas.microsoft.com/office/powerpoint/2010/main" val="162910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B375BDEB-7F3C-4638-A5B0-76B5F16B555C}" type="datetimeFigureOut">
              <a:rPr lang="en-IN" smtClean="0"/>
              <a:t>30-01-2020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8C9E42E-A037-4C2C-BC0D-3D6A603922AC}" type="slidenum">
              <a:rPr lang="en-IN" smtClean="0"/>
              <a:t>‹#›</a:t>
            </a:fld>
            <a:endParaRPr lang="en-IN"/>
          </a:p>
        </p:txBody>
      </p:sp>
    </p:spTree>
    <p:extLst>
      <p:ext uri="{BB962C8B-B14F-4D97-AF65-F5344CB8AC3E}">
        <p14:creationId xmlns:p14="http://schemas.microsoft.com/office/powerpoint/2010/main" val="3787363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B375BDEB-7F3C-4638-A5B0-76B5F16B555C}" type="datetimeFigureOut">
              <a:rPr lang="en-IN" smtClean="0"/>
              <a:t>30-01-2020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8C9E42E-A037-4C2C-BC0D-3D6A603922AC}" type="slidenum">
              <a:rPr lang="en-IN" smtClean="0"/>
              <a:t>‹#›</a:t>
            </a:fld>
            <a:endParaRPr lang="en-IN"/>
          </a:p>
        </p:txBody>
      </p:sp>
    </p:spTree>
    <p:extLst>
      <p:ext uri="{BB962C8B-B14F-4D97-AF65-F5344CB8AC3E}">
        <p14:creationId xmlns:p14="http://schemas.microsoft.com/office/powerpoint/2010/main" val="1940081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B375BDEB-7F3C-4638-A5B0-76B5F16B555C}" type="datetimeFigureOut">
              <a:rPr lang="en-IN" smtClean="0"/>
              <a:t>30-01-2020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8C9E42E-A037-4C2C-BC0D-3D6A603922AC}" type="slidenum">
              <a:rPr lang="en-IN" smtClean="0"/>
              <a:t>‹#›</a:t>
            </a:fld>
            <a:endParaRPr lang="en-IN"/>
          </a:p>
        </p:txBody>
      </p:sp>
    </p:spTree>
    <p:extLst>
      <p:ext uri="{BB962C8B-B14F-4D97-AF65-F5344CB8AC3E}">
        <p14:creationId xmlns:p14="http://schemas.microsoft.com/office/powerpoint/2010/main" val="3880441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75BDEB-7F3C-4638-A5B0-76B5F16B555C}" type="datetimeFigureOut">
              <a:rPr lang="en-IN" smtClean="0"/>
              <a:t>30-01-2020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8C9E42E-A037-4C2C-BC0D-3D6A603922AC}" type="slidenum">
              <a:rPr lang="en-IN" smtClean="0"/>
              <a:t>‹#›</a:t>
            </a:fld>
            <a:endParaRPr lang="en-IN"/>
          </a:p>
        </p:txBody>
      </p:sp>
    </p:spTree>
    <p:extLst>
      <p:ext uri="{BB962C8B-B14F-4D97-AF65-F5344CB8AC3E}">
        <p14:creationId xmlns:p14="http://schemas.microsoft.com/office/powerpoint/2010/main" val="1987685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75BDEB-7F3C-4638-A5B0-76B5F16B555C}" type="datetimeFigureOut">
              <a:rPr lang="en-IN" smtClean="0"/>
              <a:t>30-01-2020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8C9E42E-A037-4C2C-BC0D-3D6A603922AC}" type="slidenum">
              <a:rPr lang="en-IN" smtClean="0"/>
              <a:t>‹#›</a:t>
            </a:fld>
            <a:endParaRPr lang="en-IN"/>
          </a:p>
        </p:txBody>
      </p:sp>
    </p:spTree>
    <p:extLst>
      <p:ext uri="{BB962C8B-B14F-4D97-AF65-F5344CB8AC3E}">
        <p14:creationId xmlns:p14="http://schemas.microsoft.com/office/powerpoint/2010/main" val="4294446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75BDEB-7F3C-4638-A5B0-76B5F16B555C}" type="datetimeFigureOut">
              <a:rPr lang="en-IN" smtClean="0"/>
              <a:t>30-01-2020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8C9E42E-A037-4C2C-BC0D-3D6A603922AC}" type="slidenum">
              <a:rPr lang="en-IN" smtClean="0"/>
              <a:t>‹#›</a:t>
            </a:fld>
            <a:endParaRPr lang="en-IN"/>
          </a:p>
        </p:txBody>
      </p:sp>
    </p:spTree>
    <p:extLst>
      <p:ext uri="{BB962C8B-B14F-4D97-AF65-F5344CB8AC3E}">
        <p14:creationId xmlns:p14="http://schemas.microsoft.com/office/powerpoint/2010/main" val="1951214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75BDEB-7F3C-4638-A5B0-76B5F16B555C}" type="datetimeFigureOut">
              <a:rPr lang="en-IN" smtClean="0"/>
              <a:t>30-01-2020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C9E42E-A037-4C2C-BC0D-3D6A603922AC}" type="slidenum">
              <a:rPr lang="en-IN" smtClean="0"/>
              <a:t>‹#›</a:t>
            </a:fld>
            <a:endParaRPr lang="en-IN"/>
          </a:p>
        </p:txBody>
      </p:sp>
    </p:spTree>
    <p:extLst>
      <p:ext uri="{BB962C8B-B14F-4D97-AF65-F5344CB8AC3E}">
        <p14:creationId xmlns:p14="http://schemas.microsoft.com/office/powerpoint/2010/main" val="150393462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www.kgmcindia.com/" TargetMode="Externa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yashin\KGMC\BROCHURE\send\BROCHURE12-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854845" y="4270286"/>
            <a:ext cx="3456384" cy="400110"/>
          </a:xfrm>
          <a:prstGeom prst="rect">
            <a:avLst/>
          </a:prstGeom>
          <a:noFill/>
        </p:spPr>
        <p:txBody>
          <a:bodyPr wrap="square" rtlCol="0" anchor="t">
            <a:spAutoFit/>
          </a:bodyPr>
          <a:lstStyle/>
          <a:p>
            <a:r>
              <a:rPr lang="en-IN" sz="2000" spc="300" dirty="0">
                <a:latin typeface="Clarendon Lt BT Light" pitchFamily="18" charset="0"/>
              </a:rPr>
              <a:t>www.kgmcindia.com</a:t>
            </a:r>
            <a:endParaRPr lang="en-IN" sz="2000" spc="300" dirty="0">
              <a:latin typeface="Clarendon Lt BT Light" pitchFamily="18" charset="0"/>
            </a:endParaRPr>
          </a:p>
        </p:txBody>
      </p:sp>
      <p:pic>
        <p:nvPicPr>
          <p:cNvPr id="1027" name="Picture 3" descr="D:\yashin\KGMC\BROCHURE\send\BROCH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329" y="1583378"/>
            <a:ext cx="6971417" cy="2517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62769"/>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81901"/>
            <a:ext cx="9144000" cy="5276099"/>
          </a:xfrm>
          <a:prstGeom prst="rect">
            <a:avLst/>
          </a:prstGeom>
        </p:spPr>
      </p:pic>
      <p:pic>
        <p:nvPicPr>
          <p:cNvPr id="23" name="Picture 2" descr="D:\yashin\KGMC\PPT\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8551" y="1"/>
            <a:ext cx="10292551" cy="686170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D:\yashin\KGMC\PPT\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367" y="0"/>
            <a:ext cx="10549377" cy="6849271"/>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descr="F:\jagveer\KGMC\PPT\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892" y="5949280"/>
            <a:ext cx="1870836" cy="753011"/>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p:cNvSpPr txBox="1"/>
          <p:nvPr/>
        </p:nvSpPr>
        <p:spPr>
          <a:xfrm>
            <a:off x="1715833" y="3275692"/>
            <a:ext cx="1367682" cy="369332"/>
          </a:xfrm>
          <a:prstGeom prst="rect">
            <a:avLst/>
          </a:prstGeom>
          <a:noFill/>
        </p:spPr>
        <p:txBody>
          <a:bodyPr wrap="none" rtlCol="0" anchor="t">
            <a:spAutoFit/>
          </a:bodyPr>
          <a:lstStyle/>
          <a:p>
            <a:r>
              <a:rPr lang="en-IN" b="1" dirty="0" err="1"/>
              <a:t>Mohit</a:t>
            </a:r>
            <a:r>
              <a:rPr lang="en-IN" b="1" dirty="0"/>
              <a:t> </a:t>
            </a:r>
            <a:r>
              <a:rPr lang="en-IN" b="1" dirty="0" err="1"/>
              <a:t>Goyal</a:t>
            </a:r>
            <a:endParaRPr lang="en-IN" dirty="0"/>
          </a:p>
        </p:txBody>
      </p:sp>
      <p:sp>
        <p:nvSpPr>
          <p:cNvPr id="66" name="TextBox 65"/>
          <p:cNvSpPr txBox="1"/>
          <p:nvPr/>
        </p:nvSpPr>
        <p:spPr>
          <a:xfrm>
            <a:off x="1475656" y="3634571"/>
            <a:ext cx="1800200" cy="307777"/>
          </a:xfrm>
          <a:prstGeom prst="rect">
            <a:avLst/>
          </a:prstGeom>
          <a:noFill/>
        </p:spPr>
        <p:txBody>
          <a:bodyPr wrap="square" rtlCol="0" anchor="t">
            <a:spAutoFit/>
          </a:bodyPr>
          <a:lstStyle/>
          <a:p>
            <a:r>
              <a:rPr lang="en-IN" sz="1400" dirty="0"/>
              <a:t>Chartered Accountant</a:t>
            </a:r>
          </a:p>
        </p:txBody>
      </p:sp>
      <p:sp>
        <p:nvSpPr>
          <p:cNvPr id="67" name="TextBox 66"/>
          <p:cNvSpPr txBox="1"/>
          <p:nvPr/>
        </p:nvSpPr>
        <p:spPr>
          <a:xfrm>
            <a:off x="467544" y="4142663"/>
            <a:ext cx="3924623" cy="1277273"/>
          </a:xfrm>
          <a:prstGeom prst="rect">
            <a:avLst/>
          </a:prstGeom>
          <a:noFill/>
        </p:spPr>
        <p:txBody>
          <a:bodyPr wrap="square" rtlCol="0" anchor="t">
            <a:spAutoFit/>
          </a:bodyPr>
          <a:lstStyle/>
          <a:p>
            <a:pPr algn="just"/>
            <a:r>
              <a:rPr lang="en-US" sz="1100" dirty="0" err="1"/>
              <a:t>Mohit</a:t>
            </a:r>
            <a:r>
              <a:rPr lang="en-US" sz="1100" dirty="0"/>
              <a:t> accomplished his CA in the year 2008. Then, after serving for approximately 2 years in industry, he started his own CA firm in the name of </a:t>
            </a:r>
            <a:r>
              <a:rPr lang="en-US" sz="1100" dirty="0" err="1"/>
              <a:t>Mohit</a:t>
            </a:r>
            <a:r>
              <a:rPr lang="en-US" sz="1100" dirty="0"/>
              <a:t> </a:t>
            </a:r>
            <a:r>
              <a:rPr lang="en-US" sz="1100" dirty="0" err="1"/>
              <a:t>Goyal</a:t>
            </a:r>
            <a:r>
              <a:rPr lang="en-US" sz="1100" dirty="0"/>
              <a:t> &amp; Associates. His areas of practice are accounting, income tax, service tax &amp; VAT. Apart from CA qualification, </a:t>
            </a:r>
            <a:r>
              <a:rPr lang="en-US" sz="1100" dirty="0" err="1"/>
              <a:t>Mohit</a:t>
            </a:r>
            <a:r>
              <a:rPr lang="en-US" sz="1100" dirty="0"/>
              <a:t> also have membership of Institute of Director since September 2013 and qualified master classes for directors leading to the award of “Certified Corporate Directorship”.</a:t>
            </a:r>
            <a:endParaRPr lang="en-IN" sz="1100" dirty="0"/>
          </a:p>
        </p:txBody>
      </p:sp>
      <p:sp>
        <p:nvSpPr>
          <p:cNvPr id="68" name="TextBox 67"/>
          <p:cNvSpPr txBox="1"/>
          <p:nvPr/>
        </p:nvSpPr>
        <p:spPr>
          <a:xfrm>
            <a:off x="6016734" y="3275692"/>
            <a:ext cx="1363578" cy="369332"/>
          </a:xfrm>
          <a:prstGeom prst="rect">
            <a:avLst/>
          </a:prstGeom>
          <a:noFill/>
        </p:spPr>
        <p:txBody>
          <a:bodyPr wrap="none" rtlCol="0" anchor="t">
            <a:spAutoFit/>
          </a:bodyPr>
          <a:lstStyle/>
          <a:p>
            <a:r>
              <a:rPr lang="en-IN" b="1" dirty="0" err="1"/>
              <a:t>Vipin</a:t>
            </a:r>
            <a:r>
              <a:rPr lang="en-IN" b="1" dirty="0"/>
              <a:t> Kumar</a:t>
            </a:r>
            <a:endParaRPr lang="en-IN" dirty="0"/>
          </a:p>
        </p:txBody>
      </p:sp>
      <p:sp>
        <p:nvSpPr>
          <p:cNvPr id="69" name="TextBox 68"/>
          <p:cNvSpPr txBox="1"/>
          <p:nvPr/>
        </p:nvSpPr>
        <p:spPr>
          <a:xfrm>
            <a:off x="5778562" y="3659859"/>
            <a:ext cx="1800200" cy="307777"/>
          </a:xfrm>
          <a:prstGeom prst="rect">
            <a:avLst/>
          </a:prstGeom>
          <a:noFill/>
        </p:spPr>
        <p:txBody>
          <a:bodyPr wrap="square" rtlCol="0" anchor="t">
            <a:spAutoFit/>
          </a:bodyPr>
          <a:lstStyle/>
          <a:p>
            <a:r>
              <a:rPr lang="en-IN" sz="1400" dirty="0"/>
              <a:t>Chartered Accountant</a:t>
            </a:r>
          </a:p>
        </p:txBody>
      </p:sp>
      <p:sp>
        <p:nvSpPr>
          <p:cNvPr id="70" name="TextBox 69"/>
          <p:cNvSpPr txBox="1"/>
          <p:nvPr/>
        </p:nvSpPr>
        <p:spPr>
          <a:xfrm>
            <a:off x="4770450" y="4167951"/>
            <a:ext cx="3924623" cy="1277273"/>
          </a:xfrm>
          <a:prstGeom prst="rect">
            <a:avLst/>
          </a:prstGeom>
          <a:noFill/>
        </p:spPr>
        <p:txBody>
          <a:bodyPr wrap="square" rtlCol="0" anchor="t">
            <a:spAutoFit/>
          </a:bodyPr>
          <a:lstStyle/>
          <a:p>
            <a:pPr algn="just"/>
            <a:r>
              <a:rPr lang="en-US" sz="1100" dirty="0" err="1"/>
              <a:t>Vipin</a:t>
            </a:r>
            <a:r>
              <a:rPr lang="en-US" sz="1100" dirty="0"/>
              <a:t> accomplished his CA in the year 2007. Then, after serving for approximately 7 years in industry, he joined </a:t>
            </a:r>
            <a:r>
              <a:rPr lang="en-US" sz="1100" dirty="0" err="1"/>
              <a:t>Mohit</a:t>
            </a:r>
            <a:r>
              <a:rPr lang="en-US" sz="1100" dirty="0"/>
              <a:t> </a:t>
            </a:r>
            <a:r>
              <a:rPr lang="en-US" sz="1100" dirty="0" err="1"/>
              <a:t>Goyal</a:t>
            </a:r>
            <a:r>
              <a:rPr lang="en-US" sz="1100" dirty="0"/>
              <a:t> &amp; Associates as partner and firm name was changed to Kumar </a:t>
            </a:r>
            <a:r>
              <a:rPr lang="en-US" sz="1100" dirty="0" err="1"/>
              <a:t>Goyal</a:t>
            </a:r>
            <a:r>
              <a:rPr lang="en-US" sz="1100" dirty="0"/>
              <a:t> &amp; Associates LLP. Out of 7 years in industry, he has worked with Voltas </a:t>
            </a:r>
            <a:r>
              <a:rPr lang="en-US" sz="1100" dirty="0" err="1"/>
              <a:t>Limted</a:t>
            </a:r>
            <a:r>
              <a:rPr lang="en-US" sz="1100" dirty="0"/>
              <a:t> for approximately 2 years in internal audit department. His areas of practice include accounting, internal audit &amp; process outsourcing.</a:t>
            </a:r>
            <a:endParaRPr lang="en-IN" sz="1100" dirty="0"/>
          </a:p>
        </p:txBody>
      </p:sp>
      <p:sp>
        <p:nvSpPr>
          <p:cNvPr id="75" name="TextBox 74"/>
          <p:cNvSpPr txBox="1"/>
          <p:nvPr/>
        </p:nvSpPr>
        <p:spPr>
          <a:xfrm>
            <a:off x="6732761" y="-56975"/>
            <a:ext cx="2448272" cy="461639"/>
          </a:xfrm>
          <a:prstGeom prst="rect">
            <a:avLst/>
          </a:prstGeom>
          <a:noFill/>
        </p:spPr>
        <p:txBody>
          <a:bodyPr wrap="square" lIns="91416" tIns="45707" rIns="91416" bIns="45707" rtlCol="0">
            <a:spAutoFit/>
          </a:bodyPr>
          <a:lstStyle/>
          <a:p>
            <a:r>
              <a:rPr lang="en-US" sz="2400" dirty="0" smtClean="0">
                <a:solidFill>
                  <a:schemeClr val="bg1"/>
                </a:solidFill>
                <a:latin typeface="Montserrat" pitchFamily="50" charset="0"/>
              </a:rPr>
              <a:t>KGMC INDIA</a:t>
            </a:r>
          </a:p>
        </p:txBody>
      </p:sp>
      <p:pic>
        <p:nvPicPr>
          <p:cNvPr id="2055" name="Picture 7" descr="D:\yashin\KGMC\PPT\headin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
            <a:ext cx="9144000" cy="506278"/>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p:cNvSpPr txBox="1"/>
          <p:nvPr/>
        </p:nvSpPr>
        <p:spPr>
          <a:xfrm>
            <a:off x="539552" y="15007"/>
            <a:ext cx="1904689" cy="461665"/>
          </a:xfrm>
          <a:prstGeom prst="rect">
            <a:avLst/>
          </a:prstGeom>
          <a:noFill/>
        </p:spPr>
        <p:txBody>
          <a:bodyPr wrap="none" rtlCol="0">
            <a:spAutoFit/>
          </a:bodyPr>
          <a:lstStyle/>
          <a:p>
            <a:r>
              <a:rPr lang="en-IN" sz="2400" b="1" cap="all" dirty="0">
                <a:solidFill>
                  <a:srgbClr val="FFC000"/>
                </a:solidFill>
                <a:latin typeface="Furura"/>
              </a:rPr>
              <a:t>FOUNDERS</a:t>
            </a:r>
            <a:endParaRPr lang="en-IN" sz="2400" dirty="0">
              <a:solidFill>
                <a:srgbClr val="FFC000"/>
              </a:solidFill>
              <a:latin typeface="Furura"/>
            </a:endParaRPr>
          </a:p>
        </p:txBody>
      </p:sp>
      <p:pic>
        <p:nvPicPr>
          <p:cNvPr id="82" name="Picture 6" descr="F:\jagveer\KGMC\PPT\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5162" y="145569"/>
            <a:ext cx="2160240" cy="186648"/>
          </a:xfrm>
          <a:prstGeom prst="rect">
            <a:avLst/>
          </a:prstGeom>
          <a:noFill/>
          <a:extLst>
            <a:ext uri="{909E8E84-426E-40DD-AFC4-6F175D3DCCD1}">
              <a14:hiddenFill xmlns:a14="http://schemas.microsoft.com/office/drawing/2010/main">
                <a:solidFill>
                  <a:srgbClr val="FFFFFF"/>
                </a:solidFill>
              </a14:hiddenFill>
            </a:ext>
          </a:extLst>
        </p:spPr>
      </p:pic>
      <p:sp>
        <p:nvSpPr>
          <p:cNvPr id="2048" name="TextBox 2047"/>
          <p:cNvSpPr txBox="1"/>
          <p:nvPr/>
        </p:nvSpPr>
        <p:spPr>
          <a:xfrm>
            <a:off x="8544230" y="6325785"/>
            <a:ext cx="301686" cy="369332"/>
          </a:xfrm>
          <a:prstGeom prst="rect">
            <a:avLst/>
          </a:prstGeom>
          <a:noFill/>
        </p:spPr>
        <p:txBody>
          <a:bodyPr wrap="none" rtlCol="0">
            <a:spAutoFit/>
          </a:bodyPr>
          <a:lstStyle/>
          <a:p>
            <a:r>
              <a:rPr lang="en-US" dirty="0" smtClean="0"/>
              <a:t>2</a:t>
            </a:r>
            <a:endParaRPr lang="en-IN" dirty="0"/>
          </a:p>
        </p:txBody>
      </p:sp>
      <p:pic>
        <p:nvPicPr>
          <p:cNvPr id="25" name="Picture 2" descr="D:\yashin\KGMC\PPT\foundera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33105" y="1458524"/>
            <a:ext cx="1450352" cy="157852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D:\yashin\KGMC\PPT\founder1mohit.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27796" y="1438681"/>
            <a:ext cx="1495920" cy="1628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19018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D:\yashin\KGMC\PP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8551" y="1"/>
            <a:ext cx="10292551" cy="686170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D:\yashin\KGMC\PP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367" y="0"/>
            <a:ext cx="10549377" cy="684927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51520" y="764704"/>
            <a:ext cx="8555872" cy="1015663"/>
          </a:xfrm>
          <a:prstGeom prst="rect">
            <a:avLst/>
          </a:prstGeom>
          <a:noFill/>
        </p:spPr>
        <p:txBody>
          <a:bodyPr wrap="square" rtlCol="0">
            <a:spAutoFit/>
          </a:bodyPr>
          <a:lstStyle/>
          <a:p>
            <a:pPr fontAlgn="base"/>
            <a:r>
              <a:rPr lang="en-US" sz="1200" dirty="0"/>
              <a:t>The objective of KGA is to achieve excellent in accounting &amp; financial services which leads to superior business performance</a:t>
            </a:r>
            <a:r>
              <a:rPr lang="en-US" sz="1200" dirty="0" smtClean="0"/>
              <a:t>.</a:t>
            </a:r>
          </a:p>
          <a:p>
            <a:pPr fontAlgn="base"/>
            <a:endParaRPr lang="en-US" sz="1200" dirty="0"/>
          </a:p>
          <a:p>
            <a:pPr fontAlgn="base"/>
            <a:r>
              <a:rPr lang="en-US" sz="1200" dirty="0"/>
              <a:t>At KGA, our values form the core of our organizational functioning. It determines the corporate culture of our company, speaks about our persona, and defines the way we will react in situations of crisis. They influence the way we behave towards our shareholders, partners, employees, customers and </a:t>
            </a:r>
            <a:r>
              <a:rPr lang="en-US" sz="1200" dirty="0" smtClean="0"/>
              <a:t>community.</a:t>
            </a:r>
            <a:endParaRPr lang="en-US" sz="1200" dirty="0"/>
          </a:p>
        </p:txBody>
      </p:sp>
      <p:pic>
        <p:nvPicPr>
          <p:cNvPr id="16" name="Picture 7" descr="D:\yashin\KGMC\PPT\head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50627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39552" y="15007"/>
            <a:ext cx="1792478" cy="461665"/>
          </a:xfrm>
          <a:prstGeom prst="rect">
            <a:avLst/>
          </a:prstGeom>
          <a:noFill/>
        </p:spPr>
        <p:txBody>
          <a:bodyPr wrap="none" rtlCol="0">
            <a:spAutoFit/>
          </a:bodyPr>
          <a:lstStyle/>
          <a:p>
            <a:r>
              <a:rPr lang="en-IN" sz="2400" b="1" cap="all" dirty="0" smtClean="0">
                <a:solidFill>
                  <a:srgbClr val="FFC000"/>
                </a:solidFill>
                <a:latin typeface="Furura"/>
              </a:rPr>
              <a:t>About us</a:t>
            </a:r>
            <a:endParaRPr lang="en-IN" sz="2400" dirty="0">
              <a:solidFill>
                <a:srgbClr val="FFC000"/>
              </a:solidFill>
              <a:latin typeface="Furura"/>
            </a:endParaRPr>
          </a:p>
        </p:txBody>
      </p:sp>
      <p:sp>
        <p:nvSpPr>
          <p:cNvPr id="18" name="TextBox 17"/>
          <p:cNvSpPr txBox="1"/>
          <p:nvPr/>
        </p:nvSpPr>
        <p:spPr>
          <a:xfrm>
            <a:off x="1350276" y="1966788"/>
            <a:ext cx="1441551" cy="382092"/>
          </a:xfrm>
          <a:prstGeom prst="rect">
            <a:avLst/>
          </a:prstGeom>
          <a:noFill/>
        </p:spPr>
        <p:txBody>
          <a:bodyPr wrap="square" rtlCol="0">
            <a:spAutoFit/>
          </a:bodyPr>
          <a:lstStyle/>
          <a:p>
            <a:pPr fontAlgn="base">
              <a:lnSpc>
                <a:spcPct val="150000"/>
              </a:lnSpc>
            </a:pPr>
            <a:r>
              <a:rPr lang="en-US" sz="1400" b="1" dirty="0" smtClean="0">
                <a:solidFill>
                  <a:schemeClr val="tx2"/>
                </a:solidFill>
              </a:rPr>
              <a:t>Value Creation</a:t>
            </a:r>
            <a:endParaRPr lang="en-IN" sz="1400" b="1" dirty="0">
              <a:solidFill>
                <a:schemeClr val="tx2"/>
              </a:solidFill>
            </a:endParaRPr>
          </a:p>
        </p:txBody>
      </p:sp>
      <p:sp>
        <p:nvSpPr>
          <p:cNvPr id="22" name="TextBox 21"/>
          <p:cNvSpPr txBox="1"/>
          <p:nvPr/>
        </p:nvSpPr>
        <p:spPr>
          <a:xfrm>
            <a:off x="1352335" y="2212108"/>
            <a:ext cx="2167300" cy="369332"/>
          </a:xfrm>
          <a:prstGeom prst="rect">
            <a:avLst/>
          </a:prstGeom>
          <a:noFill/>
        </p:spPr>
        <p:txBody>
          <a:bodyPr wrap="square" rtlCol="0">
            <a:spAutoFit/>
          </a:bodyPr>
          <a:lstStyle/>
          <a:p>
            <a:pPr fontAlgn="base">
              <a:lnSpc>
                <a:spcPct val="150000"/>
              </a:lnSpc>
            </a:pPr>
            <a:r>
              <a:rPr lang="en-US" sz="1200" dirty="0"/>
              <a:t>We aim to create value for </a:t>
            </a:r>
            <a:r>
              <a:rPr lang="en-US" sz="1200" dirty="0" smtClean="0"/>
              <a:t>our:</a:t>
            </a:r>
            <a:endParaRPr lang="en-IN" sz="1200" dirty="0"/>
          </a:p>
        </p:txBody>
      </p:sp>
      <p:pic>
        <p:nvPicPr>
          <p:cNvPr id="24" name="Picture 6" descr="F:\jagveer\KGMC\PPT\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5162" y="145569"/>
            <a:ext cx="2160240" cy="186648"/>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352335" y="2492896"/>
            <a:ext cx="7393141" cy="461665"/>
          </a:xfrm>
          <a:prstGeom prst="rect">
            <a:avLst/>
          </a:prstGeom>
          <a:noFill/>
        </p:spPr>
        <p:txBody>
          <a:bodyPr wrap="square" rtlCol="0">
            <a:spAutoFit/>
          </a:bodyPr>
          <a:lstStyle/>
          <a:p>
            <a:pPr fontAlgn="base"/>
            <a:r>
              <a:rPr lang="en-US" sz="1200" dirty="0"/>
              <a:t>a) Customers by providing them superior service and deep insights with an easy to work sales and delivery team.</a:t>
            </a:r>
          </a:p>
          <a:p>
            <a:pPr fontAlgn="base"/>
            <a:r>
              <a:rPr lang="en-US" sz="1200" dirty="0"/>
              <a:t>b) Employees by providing them great working conditions, learning and development and growth opportunities.</a:t>
            </a:r>
          </a:p>
        </p:txBody>
      </p:sp>
      <p:sp>
        <p:nvSpPr>
          <p:cNvPr id="27" name="TextBox 26"/>
          <p:cNvSpPr txBox="1"/>
          <p:nvPr/>
        </p:nvSpPr>
        <p:spPr>
          <a:xfrm>
            <a:off x="1314403" y="3118916"/>
            <a:ext cx="2465509" cy="382092"/>
          </a:xfrm>
          <a:prstGeom prst="rect">
            <a:avLst/>
          </a:prstGeom>
          <a:noFill/>
        </p:spPr>
        <p:txBody>
          <a:bodyPr wrap="square" rtlCol="0">
            <a:spAutoFit/>
          </a:bodyPr>
          <a:lstStyle/>
          <a:p>
            <a:pPr fontAlgn="base">
              <a:lnSpc>
                <a:spcPct val="150000"/>
              </a:lnSpc>
            </a:pPr>
            <a:r>
              <a:rPr lang="en-IN" sz="1400" b="1" dirty="0">
                <a:solidFill>
                  <a:schemeClr val="tx2"/>
                </a:solidFill>
              </a:rPr>
              <a:t>Customer Orientation</a:t>
            </a:r>
          </a:p>
        </p:txBody>
      </p:sp>
      <p:sp>
        <p:nvSpPr>
          <p:cNvPr id="28" name="TextBox 27"/>
          <p:cNvSpPr txBox="1"/>
          <p:nvPr/>
        </p:nvSpPr>
        <p:spPr>
          <a:xfrm>
            <a:off x="1323554" y="3437979"/>
            <a:ext cx="7393141" cy="646331"/>
          </a:xfrm>
          <a:prstGeom prst="rect">
            <a:avLst/>
          </a:prstGeom>
          <a:noFill/>
        </p:spPr>
        <p:txBody>
          <a:bodyPr wrap="square" rtlCol="0">
            <a:spAutoFit/>
          </a:bodyPr>
          <a:lstStyle/>
          <a:p>
            <a:pPr fontAlgn="base"/>
            <a:r>
              <a:rPr lang="en-US" sz="1200" dirty="0"/>
              <a:t>We know that customers are the heart and soul of our business. As such, we invest heavily on listening to our customers and understanding their needs and wants. Not only do we just listen to them but we continuously learn and improve upon our services provided to them.</a:t>
            </a:r>
          </a:p>
        </p:txBody>
      </p:sp>
      <p:sp>
        <p:nvSpPr>
          <p:cNvPr id="33" name="TextBox 32"/>
          <p:cNvSpPr txBox="1"/>
          <p:nvPr/>
        </p:nvSpPr>
        <p:spPr>
          <a:xfrm>
            <a:off x="1314403" y="4271044"/>
            <a:ext cx="2465509" cy="382092"/>
          </a:xfrm>
          <a:prstGeom prst="rect">
            <a:avLst/>
          </a:prstGeom>
          <a:noFill/>
        </p:spPr>
        <p:txBody>
          <a:bodyPr wrap="square" rtlCol="0">
            <a:spAutoFit/>
          </a:bodyPr>
          <a:lstStyle/>
          <a:p>
            <a:pPr fontAlgn="base">
              <a:lnSpc>
                <a:spcPct val="150000"/>
              </a:lnSpc>
            </a:pPr>
            <a:r>
              <a:rPr lang="en-IN" sz="1400" b="1" dirty="0" smtClean="0">
                <a:solidFill>
                  <a:schemeClr val="tx2"/>
                </a:solidFill>
              </a:rPr>
              <a:t>Integrity</a:t>
            </a:r>
            <a:endParaRPr lang="en-IN" sz="1400" b="1" dirty="0">
              <a:solidFill>
                <a:schemeClr val="tx2"/>
              </a:solidFill>
            </a:endParaRPr>
          </a:p>
        </p:txBody>
      </p:sp>
      <p:sp>
        <p:nvSpPr>
          <p:cNvPr id="34" name="TextBox 33"/>
          <p:cNvSpPr txBox="1"/>
          <p:nvPr/>
        </p:nvSpPr>
        <p:spPr>
          <a:xfrm>
            <a:off x="1323554" y="4590107"/>
            <a:ext cx="7393141" cy="461665"/>
          </a:xfrm>
          <a:prstGeom prst="rect">
            <a:avLst/>
          </a:prstGeom>
          <a:noFill/>
        </p:spPr>
        <p:txBody>
          <a:bodyPr wrap="square" rtlCol="0">
            <a:spAutoFit/>
          </a:bodyPr>
          <a:lstStyle/>
          <a:p>
            <a:pPr fontAlgn="base"/>
            <a:r>
              <a:rPr lang="en-US" sz="1200" dirty="0"/>
              <a:t>We believe in trust, respect, honesty and transparency. We focus on building trust and honesty by respecting people across different cultures. We work ethically and we walk our talk by delivering what we promise.</a:t>
            </a:r>
          </a:p>
        </p:txBody>
      </p:sp>
      <p:sp>
        <p:nvSpPr>
          <p:cNvPr id="37" name="TextBox 36"/>
          <p:cNvSpPr txBox="1"/>
          <p:nvPr/>
        </p:nvSpPr>
        <p:spPr>
          <a:xfrm>
            <a:off x="1323554" y="5559623"/>
            <a:ext cx="7393141" cy="461665"/>
          </a:xfrm>
          <a:prstGeom prst="rect">
            <a:avLst/>
          </a:prstGeom>
          <a:noFill/>
        </p:spPr>
        <p:txBody>
          <a:bodyPr wrap="square" rtlCol="0">
            <a:spAutoFit/>
          </a:bodyPr>
          <a:lstStyle/>
          <a:p>
            <a:pPr fontAlgn="base"/>
            <a:r>
              <a:rPr lang="en-US" sz="1200" dirty="0"/>
              <a:t>We challenge the routine way of doing things and accept new ideas. We think big. We think smart. We think out of the box.</a:t>
            </a:r>
          </a:p>
        </p:txBody>
      </p:sp>
      <p:sp>
        <p:nvSpPr>
          <p:cNvPr id="40" name="TextBox 39"/>
          <p:cNvSpPr txBox="1"/>
          <p:nvPr/>
        </p:nvSpPr>
        <p:spPr>
          <a:xfrm>
            <a:off x="1331640" y="5253337"/>
            <a:ext cx="2465509" cy="382092"/>
          </a:xfrm>
          <a:prstGeom prst="rect">
            <a:avLst/>
          </a:prstGeom>
          <a:noFill/>
        </p:spPr>
        <p:txBody>
          <a:bodyPr wrap="square" rtlCol="0">
            <a:spAutoFit/>
          </a:bodyPr>
          <a:lstStyle/>
          <a:p>
            <a:pPr fontAlgn="base">
              <a:lnSpc>
                <a:spcPct val="150000"/>
              </a:lnSpc>
            </a:pPr>
            <a:r>
              <a:rPr lang="en-IN" sz="1400" b="1" dirty="0" smtClean="0">
                <a:solidFill>
                  <a:schemeClr val="tx2"/>
                </a:solidFill>
              </a:rPr>
              <a:t>Innovative</a:t>
            </a:r>
            <a:endParaRPr lang="en-IN" sz="1400" b="1" dirty="0">
              <a:solidFill>
                <a:schemeClr val="tx2"/>
              </a:solidFill>
            </a:endParaRPr>
          </a:p>
        </p:txBody>
      </p:sp>
      <p:pic>
        <p:nvPicPr>
          <p:cNvPr id="3075" name="Picture 3" descr="D:\yashin\KGMC\PPT\Innovative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056" y="5352048"/>
            <a:ext cx="666930" cy="69279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yashin\KGMC\PPT\Integrit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420" y="4350946"/>
            <a:ext cx="692287" cy="64173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D:\yashin\KGMC\PPT\Value Creati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3420" y="2157834"/>
            <a:ext cx="728662" cy="71596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yashin\KGMC\PPT\customer Orientati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1832" y="3292847"/>
            <a:ext cx="731838" cy="709613"/>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8544230" y="6325785"/>
            <a:ext cx="301686" cy="369332"/>
          </a:xfrm>
          <a:prstGeom prst="rect">
            <a:avLst/>
          </a:prstGeom>
          <a:noFill/>
        </p:spPr>
        <p:txBody>
          <a:bodyPr wrap="none" rtlCol="0">
            <a:spAutoFit/>
          </a:bodyPr>
          <a:lstStyle/>
          <a:p>
            <a:r>
              <a:rPr lang="en-US" dirty="0" smtClean="0"/>
              <a:t>3</a:t>
            </a:r>
            <a:endParaRPr lang="en-IN" dirty="0"/>
          </a:p>
        </p:txBody>
      </p:sp>
    </p:spTree>
    <p:extLst>
      <p:ext uri="{BB962C8B-B14F-4D97-AF65-F5344CB8AC3E}">
        <p14:creationId xmlns:p14="http://schemas.microsoft.com/office/powerpoint/2010/main" val="4203017937"/>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84785"/>
            <a:ext cx="9156526" cy="5373994"/>
          </a:xfrm>
          <a:prstGeom prst="rect">
            <a:avLst/>
          </a:prstGeom>
        </p:spPr>
      </p:pic>
      <p:pic>
        <p:nvPicPr>
          <p:cNvPr id="23" name="Picture 2" descr="D:\yashin\KGMC\PP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8551" y="1"/>
            <a:ext cx="10292551" cy="686170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D:\yashin\KGMC\PP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367" y="0"/>
            <a:ext cx="10549377" cy="68492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7" descr="D:\yashin\KGMC\PPT\head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5062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6755" y="15007"/>
            <a:ext cx="2505045" cy="461665"/>
          </a:xfrm>
          <a:prstGeom prst="rect">
            <a:avLst/>
          </a:prstGeom>
          <a:noFill/>
        </p:spPr>
        <p:txBody>
          <a:bodyPr wrap="none" rtlCol="0">
            <a:spAutoFit/>
          </a:bodyPr>
          <a:lstStyle/>
          <a:p>
            <a:r>
              <a:rPr lang="en-IN" sz="2400" b="1" cap="all" dirty="0" smtClean="0">
                <a:solidFill>
                  <a:srgbClr val="FFC000"/>
                </a:solidFill>
                <a:latin typeface="Furura"/>
              </a:rPr>
              <a:t>Our services</a:t>
            </a:r>
            <a:endParaRPr lang="en-IN" sz="2400" dirty="0">
              <a:solidFill>
                <a:srgbClr val="FFC000"/>
              </a:solidFill>
              <a:latin typeface="Furura"/>
            </a:endParaRPr>
          </a:p>
        </p:txBody>
      </p:sp>
      <p:pic>
        <p:nvPicPr>
          <p:cNvPr id="6" name="Picture 6" descr="F:\jagveer\KGMC\PPT\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5162" y="145569"/>
            <a:ext cx="2160240" cy="1866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F:\jagveer\KGMC\PPT\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892" y="5949280"/>
            <a:ext cx="1870836" cy="75301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yashin\KGMC\PPT\servic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1628800"/>
            <a:ext cx="8017031" cy="366623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019287" y="2856959"/>
            <a:ext cx="1176449" cy="523220"/>
          </a:xfrm>
          <a:prstGeom prst="rect">
            <a:avLst/>
          </a:prstGeom>
          <a:noFill/>
        </p:spPr>
        <p:txBody>
          <a:bodyPr wrap="square" rtlCol="0">
            <a:spAutoFit/>
          </a:bodyPr>
          <a:lstStyle/>
          <a:p>
            <a:pPr algn="ctr" fontAlgn="base"/>
            <a:r>
              <a:rPr lang="en-US" sz="1400" dirty="0" smtClean="0"/>
              <a:t>Accounts</a:t>
            </a:r>
          </a:p>
          <a:p>
            <a:pPr algn="ctr" fontAlgn="base"/>
            <a:r>
              <a:rPr lang="en-US" sz="1400" dirty="0" smtClean="0"/>
              <a:t>Outsourcing</a:t>
            </a:r>
            <a:endParaRPr lang="en-IN" sz="1400" dirty="0"/>
          </a:p>
        </p:txBody>
      </p:sp>
      <p:sp>
        <p:nvSpPr>
          <p:cNvPr id="17" name="TextBox 16"/>
          <p:cNvSpPr txBox="1"/>
          <p:nvPr/>
        </p:nvSpPr>
        <p:spPr>
          <a:xfrm>
            <a:off x="5123743" y="2833772"/>
            <a:ext cx="1176449" cy="523220"/>
          </a:xfrm>
          <a:prstGeom prst="rect">
            <a:avLst/>
          </a:prstGeom>
          <a:noFill/>
        </p:spPr>
        <p:txBody>
          <a:bodyPr wrap="square" rtlCol="0">
            <a:spAutoFit/>
          </a:bodyPr>
          <a:lstStyle/>
          <a:p>
            <a:pPr algn="ctr" fontAlgn="base"/>
            <a:r>
              <a:rPr lang="en-US" sz="1400" dirty="0" smtClean="0"/>
              <a:t>Startup in India</a:t>
            </a:r>
            <a:endParaRPr lang="en-IN" sz="1400" dirty="0"/>
          </a:p>
        </p:txBody>
      </p:sp>
      <p:sp>
        <p:nvSpPr>
          <p:cNvPr id="18" name="TextBox 17"/>
          <p:cNvSpPr txBox="1"/>
          <p:nvPr/>
        </p:nvSpPr>
        <p:spPr>
          <a:xfrm>
            <a:off x="7236296" y="2852936"/>
            <a:ext cx="1176449" cy="307777"/>
          </a:xfrm>
          <a:prstGeom prst="rect">
            <a:avLst/>
          </a:prstGeom>
          <a:noFill/>
        </p:spPr>
        <p:txBody>
          <a:bodyPr wrap="square" rtlCol="0">
            <a:spAutoFit/>
          </a:bodyPr>
          <a:lstStyle/>
          <a:p>
            <a:pPr algn="ctr" fontAlgn="base"/>
            <a:r>
              <a:rPr lang="en-US" sz="1400" dirty="0" smtClean="0"/>
              <a:t>GST in India</a:t>
            </a:r>
            <a:endParaRPr lang="en-IN" sz="1400" dirty="0"/>
          </a:p>
        </p:txBody>
      </p:sp>
      <p:sp>
        <p:nvSpPr>
          <p:cNvPr id="19" name="TextBox 18"/>
          <p:cNvSpPr txBox="1"/>
          <p:nvPr/>
        </p:nvSpPr>
        <p:spPr>
          <a:xfrm>
            <a:off x="949481" y="4614768"/>
            <a:ext cx="2254367" cy="523220"/>
          </a:xfrm>
          <a:prstGeom prst="rect">
            <a:avLst/>
          </a:prstGeom>
          <a:noFill/>
        </p:spPr>
        <p:txBody>
          <a:bodyPr wrap="square" rtlCol="0">
            <a:spAutoFit/>
          </a:bodyPr>
          <a:lstStyle/>
          <a:p>
            <a:pPr algn="ctr" fontAlgn="base"/>
            <a:r>
              <a:rPr lang="en-US" sz="1400" dirty="0"/>
              <a:t>Financial Process</a:t>
            </a:r>
          </a:p>
          <a:p>
            <a:pPr algn="ctr" fontAlgn="base"/>
            <a:r>
              <a:rPr lang="en-US" sz="1400" dirty="0"/>
              <a:t>Outsourcing</a:t>
            </a:r>
            <a:endParaRPr lang="en-IN" sz="1400" dirty="0"/>
          </a:p>
        </p:txBody>
      </p:sp>
      <p:sp>
        <p:nvSpPr>
          <p:cNvPr id="20" name="TextBox 19"/>
          <p:cNvSpPr txBox="1"/>
          <p:nvPr/>
        </p:nvSpPr>
        <p:spPr>
          <a:xfrm>
            <a:off x="3779912" y="4614768"/>
            <a:ext cx="1752513" cy="523220"/>
          </a:xfrm>
          <a:prstGeom prst="rect">
            <a:avLst/>
          </a:prstGeom>
          <a:noFill/>
        </p:spPr>
        <p:txBody>
          <a:bodyPr wrap="square" rtlCol="0">
            <a:spAutoFit/>
          </a:bodyPr>
          <a:lstStyle/>
          <a:p>
            <a:pPr algn="ctr" fontAlgn="base"/>
            <a:r>
              <a:rPr lang="en-US" sz="1400" dirty="0" smtClean="0"/>
              <a:t>Reconciliation</a:t>
            </a:r>
          </a:p>
          <a:p>
            <a:pPr algn="ctr" fontAlgn="base"/>
            <a:r>
              <a:rPr lang="en-US" sz="1400" dirty="0" smtClean="0"/>
              <a:t>Services</a:t>
            </a:r>
            <a:endParaRPr lang="en-IN" sz="1400" dirty="0"/>
          </a:p>
        </p:txBody>
      </p:sp>
      <p:sp>
        <p:nvSpPr>
          <p:cNvPr id="21" name="TextBox 20"/>
          <p:cNvSpPr txBox="1"/>
          <p:nvPr/>
        </p:nvSpPr>
        <p:spPr>
          <a:xfrm>
            <a:off x="3035511" y="2852936"/>
            <a:ext cx="1176449" cy="523220"/>
          </a:xfrm>
          <a:prstGeom prst="rect">
            <a:avLst/>
          </a:prstGeom>
          <a:noFill/>
        </p:spPr>
        <p:txBody>
          <a:bodyPr wrap="square" rtlCol="0">
            <a:spAutoFit/>
          </a:bodyPr>
          <a:lstStyle/>
          <a:p>
            <a:pPr algn="ctr" fontAlgn="base"/>
            <a:r>
              <a:rPr lang="en-US" sz="1400" dirty="0" smtClean="0"/>
              <a:t>Internal Audit</a:t>
            </a:r>
            <a:endParaRPr lang="en-IN" sz="1400" dirty="0"/>
          </a:p>
        </p:txBody>
      </p:sp>
      <p:sp>
        <p:nvSpPr>
          <p:cNvPr id="22" name="TextBox 21"/>
          <p:cNvSpPr txBox="1"/>
          <p:nvPr/>
        </p:nvSpPr>
        <p:spPr>
          <a:xfrm>
            <a:off x="6312154" y="4614768"/>
            <a:ext cx="2148278" cy="523220"/>
          </a:xfrm>
          <a:prstGeom prst="rect">
            <a:avLst/>
          </a:prstGeom>
          <a:noFill/>
        </p:spPr>
        <p:txBody>
          <a:bodyPr wrap="square" rtlCol="0">
            <a:spAutoFit/>
          </a:bodyPr>
          <a:lstStyle/>
          <a:p>
            <a:pPr algn="ctr" fontAlgn="base"/>
            <a:r>
              <a:rPr lang="en-US" sz="1400" dirty="0" smtClean="0"/>
              <a:t>Accounts Receivable</a:t>
            </a:r>
          </a:p>
          <a:p>
            <a:pPr algn="ctr" fontAlgn="base"/>
            <a:r>
              <a:rPr lang="en-US" sz="1400" dirty="0" smtClean="0"/>
              <a:t>management</a:t>
            </a:r>
            <a:endParaRPr lang="en-IN" sz="1400" dirty="0"/>
          </a:p>
        </p:txBody>
      </p:sp>
      <p:sp>
        <p:nvSpPr>
          <p:cNvPr id="26" name="TextBox 25"/>
          <p:cNvSpPr txBox="1"/>
          <p:nvPr/>
        </p:nvSpPr>
        <p:spPr>
          <a:xfrm>
            <a:off x="8544230" y="6325785"/>
            <a:ext cx="301686" cy="369332"/>
          </a:xfrm>
          <a:prstGeom prst="rect">
            <a:avLst/>
          </a:prstGeom>
          <a:noFill/>
        </p:spPr>
        <p:txBody>
          <a:bodyPr wrap="none" rtlCol="0">
            <a:spAutoFit/>
          </a:bodyPr>
          <a:lstStyle/>
          <a:p>
            <a:r>
              <a:rPr lang="en-US" dirty="0" smtClean="0"/>
              <a:t>4</a:t>
            </a:r>
            <a:endParaRPr lang="en-IN" dirty="0"/>
          </a:p>
        </p:txBody>
      </p:sp>
    </p:spTree>
    <p:extLst>
      <p:ext uri="{BB962C8B-B14F-4D97-AF65-F5344CB8AC3E}">
        <p14:creationId xmlns:p14="http://schemas.microsoft.com/office/powerpoint/2010/main" val="315940042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492896"/>
            <a:ext cx="2694334" cy="246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D:\yashin\KGMC\PP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8551" y="1"/>
            <a:ext cx="10292551" cy="68617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yashin\KGMC\PP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367" y="0"/>
            <a:ext cx="10549377" cy="68492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D:\yashin\KGMC\PPT\head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5062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F:\jagveer\KGMC\PPT\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5162" y="145569"/>
            <a:ext cx="2160240" cy="18664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4962866" y="2738520"/>
            <a:ext cx="3801938" cy="2634696"/>
          </a:xfrm>
          <a:prstGeom prst="rect">
            <a:avLst/>
          </a:prstGeom>
        </p:spPr>
        <p:txBody>
          <a:bodyPr wrap="square">
            <a:spAutoFit/>
          </a:bodyPr>
          <a:lstStyle/>
          <a:p>
            <a:pPr>
              <a:lnSpc>
                <a:spcPct val="150000"/>
              </a:lnSpc>
            </a:pPr>
            <a:r>
              <a:rPr lang="en-IN" sz="2000" dirty="0"/>
              <a:t>For </a:t>
            </a:r>
            <a:r>
              <a:rPr lang="en-IN" sz="2000" dirty="0" smtClean="0"/>
              <a:t>Enquiries</a:t>
            </a:r>
            <a:endParaRPr lang="hi-IN" sz="2000" dirty="0" smtClean="0"/>
          </a:p>
          <a:p>
            <a:pPr>
              <a:lnSpc>
                <a:spcPct val="150000"/>
              </a:lnSpc>
            </a:pPr>
            <a:endParaRPr lang="hi-IN" sz="2000" dirty="0" smtClean="0"/>
          </a:p>
          <a:p>
            <a:pPr>
              <a:lnSpc>
                <a:spcPct val="150000"/>
              </a:lnSpc>
            </a:pPr>
            <a:r>
              <a:rPr lang="en-IN" dirty="0" smtClean="0"/>
              <a:t>91-124-4377835</a:t>
            </a:r>
          </a:p>
          <a:p>
            <a:pPr>
              <a:lnSpc>
                <a:spcPct val="150000"/>
              </a:lnSpc>
            </a:pPr>
            <a:r>
              <a:rPr lang="en-IN" dirty="0" smtClean="0"/>
              <a:t>Email: </a:t>
            </a:r>
            <a:r>
              <a:rPr lang="en-IN" dirty="0" smtClean="0">
                <a:hlinkClick r:id="rId6"/>
              </a:rPr>
              <a:t>www.kgmcindia.com</a:t>
            </a:r>
            <a:endParaRPr lang="en-IN" dirty="0" smtClean="0"/>
          </a:p>
          <a:p>
            <a:pPr>
              <a:lnSpc>
                <a:spcPct val="150000"/>
              </a:lnSpc>
            </a:pPr>
            <a:r>
              <a:rPr lang="en-US" dirty="0" smtClean="0"/>
              <a:t>B-97, Ground Floor, </a:t>
            </a:r>
            <a:r>
              <a:rPr lang="en-US" dirty="0" err="1" smtClean="0"/>
              <a:t>Udyog</a:t>
            </a:r>
            <a:r>
              <a:rPr lang="en-US" dirty="0" smtClean="0"/>
              <a:t> </a:t>
            </a:r>
            <a:r>
              <a:rPr lang="en-US" dirty="0" err="1" smtClean="0"/>
              <a:t>Vihar</a:t>
            </a:r>
            <a:r>
              <a:rPr lang="en-US" dirty="0" smtClean="0"/>
              <a:t> ,</a:t>
            </a:r>
          </a:p>
          <a:p>
            <a:pPr>
              <a:lnSpc>
                <a:spcPct val="150000"/>
              </a:lnSpc>
            </a:pPr>
            <a:r>
              <a:rPr lang="en-US" dirty="0" smtClean="0"/>
              <a:t>Phase-V, </a:t>
            </a:r>
            <a:r>
              <a:rPr lang="en-US" dirty="0" err="1" smtClean="0"/>
              <a:t>Gurugram</a:t>
            </a:r>
            <a:r>
              <a:rPr lang="en-US" dirty="0" smtClean="0"/>
              <a:t> – 122016t</a:t>
            </a:r>
            <a:endParaRPr lang="en-IN" dirty="0"/>
          </a:p>
        </p:txBody>
      </p:sp>
      <p:cxnSp>
        <p:nvCxnSpPr>
          <p:cNvPr id="19" name="Straight Connector 18"/>
          <p:cNvCxnSpPr/>
          <p:nvPr/>
        </p:nvCxnSpPr>
        <p:spPr>
          <a:xfrm flipH="1">
            <a:off x="5065456" y="3501870"/>
            <a:ext cx="2456696" cy="0"/>
          </a:xfrm>
          <a:prstGeom prst="line">
            <a:avLst/>
          </a:prstGeom>
        </p:spPr>
        <p:style>
          <a:lnRef idx="1">
            <a:schemeClr val="accent6"/>
          </a:lnRef>
          <a:fillRef idx="0">
            <a:schemeClr val="accent6"/>
          </a:fillRef>
          <a:effectRef idx="0">
            <a:schemeClr val="accent6"/>
          </a:effectRef>
          <a:fontRef idx="minor">
            <a:schemeClr val="tx1"/>
          </a:fontRef>
        </p:style>
      </p:cxnSp>
      <p:sp>
        <p:nvSpPr>
          <p:cNvPr id="23" name="Rectangle 22"/>
          <p:cNvSpPr/>
          <p:nvPr/>
        </p:nvSpPr>
        <p:spPr>
          <a:xfrm>
            <a:off x="4176464" y="1762731"/>
            <a:ext cx="4572000" cy="923330"/>
          </a:xfrm>
          <a:prstGeom prst="rect">
            <a:avLst/>
          </a:prstGeom>
        </p:spPr>
        <p:txBody>
          <a:bodyPr>
            <a:spAutoFit/>
          </a:bodyPr>
          <a:lstStyle/>
          <a:p>
            <a:pPr algn="ctr"/>
            <a:r>
              <a:rPr lang="en-US" sz="5400" dirty="0" smtClean="0">
                <a:solidFill>
                  <a:schemeClr val="tx2">
                    <a:lumMod val="75000"/>
                  </a:schemeClr>
                </a:solidFill>
              </a:rPr>
              <a:t>Thank You</a:t>
            </a:r>
            <a:endParaRPr lang="en-IN" sz="4800" dirty="0">
              <a:solidFill>
                <a:schemeClr val="tx2">
                  <a:lumMod val="75000"/>
                </a:schemeClr>
              </a:solidFill>
            </a:endParaRPr>
          </a:p>
        </p:txBody>
      </p:sp>
    </p:spTree>
    <p:extLst>
      <p:ext uri="{BB962C8B-B14F-4D97-AF65-F5344CB8AC3E}">
        <p14:creationId xmlns:p14="http://schemas.microsoft.com/office/powerpoint/2010/main" val="3124785670"/>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979</TotalTime>
  <Words>468</Words>
  <Application>Microsoft Office PowerPoint</Application>
  <PresentationFormat>On-screen Show (4:3)</PresentationFormat>
  <Paragraphs>48</Paragraphs>
  <Slides>5</Slides>
  <Notes>2</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iBrandox3</dc:creator>
  <cp:lastModifiedBy>iBrandox3</cp:lastModifiedBy>
  <cp:revision>40</cp:revision>
  <dcterms:created xsi:type="dcterms:W3CDTF">2020-01-13T04:44:27Z</dcterms:created>
  <dcterms:modified xsi:type="dcterms:W3CDTF">2020-01-30T05:33:33Z</dcterms:modified>
</cp:coreProperties>
</file>